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9F9CC4-4269-44A7-B5D4-6BA29313F26B}">
  <a:tblStyle styleId="{4F9F9CC4-4269-44A7-B5D4-6BA29313F2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AAD8CCE-1BC4-44F8-8039-C62BC78C07A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bold.fntdata"/><Relationship Id="rId23" Type="http://schemas.openxmlformats.org/officeDocument/2006/relationships/slide" Target="slides/slide17.xml"/><Relationship Id="rId67" Type="http://schemas.openxmlformats.org/officeDocument/2006/relationships/font" Target="fonts/OpenSans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italic.fntdata"/><Relationship Id="rId12" Type="http://schemas.openxmlformats.org/officeDocument/2006/relationships/slide" Target="slides/slide6.xml"/><Relationship Id="rId56" Type="http://schemas.openxmlformats.org/officeDocument/2006/relationships/font" Target="fonts/Raleway-bold.fntdata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7a9a9b70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7a9a9b70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7a9a9b70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7a9a9b70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a9a9b70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7a9a9b70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a9a9b70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7a9a9b70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7a9a9b70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7a9a9b70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7a9a9b705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7a9a9b70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7a9a9b70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7a9a9b70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a9a9b70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7a9a9b70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a9a9b70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7a9a9b70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7a9a9b70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7a9a9b70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7a9a9b70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7a9a9b70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7a9a9b70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7a9a9b70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7a9a9b70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7a9a9b70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9175e00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9175e00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a9a9b70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7a9a9b70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a9a9b705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7a9a9b70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a9a9b70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7a9a9b70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7a9a9b70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7a9a9b70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7a9a9b70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7a9a9b70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7a9a9b70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7a9a9b70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7a9a9b705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7a9a9b705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bb95d30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bb95d30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7a9a9b7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7a9a9b7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7a9a9b705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7a9a9b70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7a9a9b70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7a9a9b70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7a9a9b70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7a9a9b70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metric that calculates the sum of all the lexicon ratings which have been normalized between -1(most extreme negative) and +1 (most extreme positive)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a9a9b70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7a9a9b70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7a9a9b70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7a9a9b70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7a9a9b70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7a9a9b70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7a9a9b70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7a9a9b70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7a9a9b70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7a9a9b70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7a9a9b70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7a9a9b70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7a9a9b70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7a9a9b70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7a9a9b70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7a9a9b70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7a9a9b705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7a9a9b705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7a9a9b705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7a9a9b70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7a9a9b70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7a9a9b70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7a9a9b70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7a9a9b70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7a9a9b70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7a9a9b70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7a9a9b70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7a9a9b70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8e0b298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8e0b298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7a9a9b70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7a9a9b70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175e003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175e003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a9a9b70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a9a9b70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a9a9b70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7a9a9b70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7a9a9b70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7a9a9b70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7a9a9b70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7a9a9b70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59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EMOTION ANALYSIS ON VACCINE RELATED TWEETS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442750" y="3592200"/>
            <a:ext cx="29733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18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Akash Bunde</a:t>
            </a:r>
            <a:endParaRPr sz="18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18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 Jain</a:t>
            </a:r>
            <a:endParaRPr sz="17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18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Manika Kondaparthy</a:t>
            </a:r>
            <a:endParaRPr sz="18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18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Laya Dudi</a:t>
            </a:r>
            <a:endParaRPr sz="17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" y="3024150"/>
            <a:ext cx="1814550" cy="18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560575" y="67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Columns </a:t>
            </a:r>
            <a:endParaRPr/>
          </a:p>
        </p:txBody>
      </p:sp>
      <p:graphicFrame>
        <p:nvGraphicFramePr>
          <p:cNvPr id="153" name="Google Shape;153;p22"/>
          <p:cNvGraphicFramePr/>
          <p:nvPr/>
        </p:nvGraphicFramePr>
        <p:xfrm>
          <a:off x="3091475" y="14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{6AAD8CCE-1BC4-44F8-8039-C62BC78C07A8}</a:tableStyleId>
              </a:tblPr>
              <a:tblGrid>
                <a:gridCol w="18960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coordinates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created_at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hashtags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urls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favorite_count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in_reply_to_screen_name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in_reply_to_status_id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in_reply_to_user_id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lang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possibly_sensitive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quote_id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retweet_count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" name="Google Shape;154;p22"/>
          <p:cNvGraphicFramePr/>
          <p:nvPr/>
        </p:nvGraphicFramePr>
        <p:xfrm>
          <a:off x="5543850" y="14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{6AAD8CCE-1BC4-44F8-8039-C62BC78C07A8}</a:tableStyleId>
              </a:tblPr>
              <a:tblGrid>
                <a:gridCol w="2064925"/>
              </a:tblGrid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tweet_url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user_created_at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user_id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user_default_profile_image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user_description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user_favourites_count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user_followers_count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user_friends_count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user_listed_count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user_location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user_name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user_screen_name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user_statuses_count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user_time_zone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user_urls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user_verified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22"/>
          <p:cNvSpPr txBox="1"/>
          <p:nvPr/>
        </p:nvSpPr>
        <p:spPr>
          <a:xfrm>
            <a:off x="220200" y="2144275"/>
            <a:ext cx="2064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Each day - Almost 2,20,000 tweets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Data for 12 weeks -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17,577,440 tweets 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7650" y="412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Categorising the source of a tweet : Was it made by an individual or an organisation?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100" y="1381850"/>
            <a:ext cx="9144000" cy="4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➢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We used Demographer to differentiate tweets made by individuals and organizations.</a:t>
            </a:r>
            <a:r>
              <a:rPr lang="en" sz="1700"/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Open Sans"/>
              <a:buChar char="➢"/>
            </a:pPr>
            <a:r>
              <a:rPr lang="en" sz="1700"/>
              <a:t>Demographer is a Python package that predicts demographic characteristics from information in a single tweet.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Open Sans"/>
              <a:buChar char="➢"/>
            </a:pPr>
            <a:r>
              <a:rPr lang="en" sz="1700"/>
              <a:t> It's designed for Twitter, where it takes the user information and returns information about their likely demographics.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700"/>
              <a:t>IndividualOrgDemographer</a:t>
            </a:r>
            <a:r>
              <a:rPr lang="en" sz="1700"/>
              <a:t> : classifies users as individuals or organizations from username and profile features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700"/>
              <a:t>NeuralOrganizationDemographer</a:t>
            </a:r>
            <a:r>
              <a:rPr lang="en" sz="1700"/>
              <a:t> : classifies users as individuals or organizations with a neural model of username and profile features.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882975" y="550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Categorisation</a:t>
            </a:r>
            <a:r>
              <a:rPr lang="en"/>
              <a:t> : Individual vs Organisational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662" y="1684050"/>
            <a:ext cx="7312675" cy="26531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821575" y="581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Categorisation : Individual vs Organisational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900" y="1511775"/>
            <a:ext cx="8080374" cy="343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29450" y="504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for </a:t>
            </a:r>
            <a:r>
              <a:rPr lang="en"/>
              <a:t>Individual</a:t>
            </a:r>
            <a:r>
              <a:rPr lang="en"/>
              <a:t> vs Organisation Classification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13" y="1728898"/>
            <a:ext cx="6831574" cy="2993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6"/>
          <p:cNvSpPr/>
          <p:nvPr/>
        </p:nvSpPr>
        <p:spPr>
          <a:xfrm>
            <a:off x="1156200" y="1824025"/>
            <a:ext cx="6831600" cy="27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1156200" y="3500425"/>
            <a:ext cx="6831600" cy="27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62197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663" y="2371050"/>
            <a:ext cx="6708125" cy="2557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7"/>
          <p:cNvSpPr txBox="1"/>
          <p:nvPr/>
        </p:nvSpPr>
        <p:spPr>
          <a:xfrm>
            <a:off x="899400" y="1335750"/>
            <a:ext cx="8021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 sz="1800"/>
              <a:t>We filtered the tweets made by individuals</a:t>
            </a:r>
            <a:endParaRPr sz="6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 sz="1800"/>
              <a:t>Next, we cleaned all the tweets by removing the punctuations, links and stop words and lemmatized them.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9450" y="643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post data </a:t>
            </a:r>
            <a:r>
              <a:rPr lang="en"/>
              <a:t>lemmatization</a:t>
            </a:r>
            <a:r>
              <a:rPr lang="en"/>
              <a:t> and cleaning: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00" y="1641150"/>
            <a:ext cx="8705549" cy="2932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529850" y="627725"/>
            <a:ext cx="8268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Filtering tweets based on their </a:t>
            </a:r>
            <a:r>
              <a:rPr lang="en" sz="2240"/>
              <a:t>relevance</a:t>
            </a:r>
            <a:r>
              <a:rPr lang="en" sz="2240"/>
              <a:t> to vaccination</a:t>
            </a:r>
            <a:endParaRPr sz="2240"/>
          </a:p>
        </p:txBody>
      </p:sp>
      <p:sp>
        <p:nvSpPr>
          <p:cNvPr id="200" name="Google Shape;200;p29"/>
          <p:cNvSpPr txBox="1"/>
          <p:nvPr/>
        </p:nvSpPr>
        <p:spPr>
          <a:xfrm>
            <a:off x="529850" y="4513975"/>
            <a:ext cx="7868700" cy="5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We compared the words with the words in the tweets and based on the similarity score, filtered only the tweets related to vaccines.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13" y="1409638"/>
            <a:ext cx="8860874" cy="2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550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data per week (10L tweets in total)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750" y="1159900"/>
            <a:ext cx="7378126" cy="36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7650" y="409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Analysis</a:t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656725" y="944200"/>
            <a:ext cx="82695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/>
              <a:t>VADER Sentiment Analysis. VADER (Valence Aware Dictionary and sentiment Reasoner) is a lexicon and rule-based sentiment analysis tool that is specifically attuned to sentiments expressed in social media and works well on texts from other domains.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Best Thresholds for splitting Vader tweet sentiments: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sentiment['compound'] &lt; 0.05 =&gt; </a:t>
            </a: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Negative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                                                                                          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sentiment['compound'] &gt; 0.05 =&gt; </a:t>
            </a: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Positive</a:t>
            </a: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   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750" y="2960425"/>
            <a:ext cx="26574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25" y="2815550"/>
            <a:ext cx="6142025" cy="224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40475" y="118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Background</a:t>
            </a:r>
            <a:endParaRPr sz="2740"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025475" y="1949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" sz="2017"/>
              <a:t>With the rise of technological use in recent years, it has been easier for anyone to communicate their emotions and opinions regarding hot topics like COVID-19 on prominent social media sites like Twitter.</a:t>
            </a:r>
            <a:endParaRPr sz="201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59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Analysis -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13" y="1221700"/>
            <a:ext cx="8670186" cy="37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62197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- Weekly Analysis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0" y="1208900"/>
            <a:ext cx="7807226" cy="3737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621975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- Weekly Analysis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75" y="1101525"/>
            <a:ext cx="8460401" cy="386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99150" y="62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Dirichlet Allocation (LDA)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01" y="2410673"/>
            <a:ext cx="6056726" cy="1726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35"/>
          <p:cNvSpPr txBox="1"/>
          <p:nvPr/>
        </p:nvSpPr>
        <p:spPr>
          <a:xfrm>
            <a:off x="1057038" y="1362000"/>
            <a:ext cx="7345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➢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LDA is a generative probabilistic model that assumes each topic is a mixture over an underlying set of words, and each document is a mixture of over a set of topic probabilities.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900" y="2516500"/>
            <a:ext cx="3028950" cy="1514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727650" y="65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additional stop words before running LDA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10323" l="4077" r="31402" t="46981"/>
          <a:stretch/>
        </p:blipFill>
        <p:spPr>
          <a:xfrm>
            <a:off x="821925" y="1427900"/>
            <a:ext cx="7500149" cy="336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606625" y="59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words retrieved from LDA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00" y="1421450"/>
            <a:ext cx="8813100" cy="359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606625" y="59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words retrieved from LDA</a:t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5" y="1419725"/>
            <a:ext cx="8691549" cy="324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727650" y="458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Output</a:t>
            </a:r>
            <a:endParaRPr/>
          </a:p>
        </p:txBody>
      </p:sp>
      <p:pic>
        <p:nvPicPr>
          <p:cNvPr descr="Chart&#10;&#10;Description automatically generated" id="265" name="Google Shape;265;p39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261025" y="994050"/>
            <a:ext cx="8475300" cy="3996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729450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COREX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931300" y="1283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 Explanation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(CorEx) topic model makes few assumptions about the latent structure of the data, and flexibly incorporates domain knowledge through user-specified “anchor words.”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these anchor words, we can seed and guide the topic model towards topics of our main interest, which allows us to interact with and refine topics in a way that is not possible with traditional topic models.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700" y="3855475"/>
            <a:ext cx="7112199" cy="94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729450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 of additional stop words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622425"/>
            <a:ext cx="8839199" cy="278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40475" y="118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Objective</a:t>
            </a:r>
            <a:endParaRPr sz="274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025475" y="1949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017"/>
              <a:t>The two goals of this study were to identify and analyse significant themes and topics related to vaccination-related tweets made by individuals , as well as to analyze trends in the emotions of the tweets from various themes and topics on a weekly basis.</a:t>
            </a:r>
            <a:endParaRPr sz="14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2017"/>
              <a:t>Time Period </a:t>
            </a:r>
            <a:r>
              <a:rPr lang="en" sz="2017"/>
              <a:t>: April 25th  – July 15th 2021 </a:t>
            </a:r>
            <a:endParaRPr sz="2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2017"/>
              <a:t>Data Source </a:t>
            </a:r>
            <a:r>
              <a:rPr lang="en" sz="2017"/>
              <a:t> : Panacea Lab Data</a:t>
            </a:r>
            <a:endParaRPr sz="2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2017"/>
              <a:t>https://github.com/thepanacealab/covid19_twitter</a:t>
            </a:r>
            <a:endParaRPr sz="2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0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01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727650" y="581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Words used in Corex</a:t>
            </a:r>
            <a:endParaRPr/>
          </a:p>
        </p:txBody>
      </p:sp>
      <p:pic>
        <p:nvPicPr>
          <p:cNvPr descr="Text&#10;&#10;Description automatically generated with medium confidence"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3707" t="0"/>
          <a:stretch/>
        </p:blipFill>
        <p:spPr>
          <a:xfrm>
            <a:off x="342900" y="1116850"/>
            <a:ext cx="8458200" cy="38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727650" y="581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Words used in Corex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5804" l="7442" r="12268" t="26540"/>
          <a:stretch/>
        </p:blipFill>
        <p:spPr>
          <a:xfrm>
            <a:off x="230625" y="1182225"/>
            <a:ext cx="8751302" cy="38691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727650" y="673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Labels.txt Output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28370" l="3955" r="49782" t="35441"/>
          <a:stretch/>
        </p:blipFill>
        <p:spPr>
          <a:xfrm>
            <a:off x="644850" y="1320425"/>
            <a:ext cx="8060626" cy="3546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606625" y="581675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</a:t>
            </a:r>
            <a:r>
              <a:rPr lang="en" sz="1940"/>
              <a:t>entiment</a:t>
            </a:r>
            <a:r>
              <a:rPr lang="en" sz="1940"/>
              <a:t> analysis for tweets related to vaccine eligibility </a:t>
            </a:r>
            <a:endParaRPr sz="1940"/>
          </a:p>
        </p:txBody>
      </p:sp>
      <p:pic>
        <p:nvPicPr>
          <p:cNvPr id="302" name="Google Shape;302;p45"/>
          <p:cNvPicPr preferRelativeResize="0"/>
          <p:nvPr/>
        </p:nvPicPr>
        <p:blipFill rotWithShape="1">
          <a:blip r:embed="rId3">
            <a:alphaModFix/>
          </a:blip>
          <a:srcRect b="0" l="0" r="0" t="5473"/>
          <a:stretch/>
        </p:blipFill>
        <p:spPr>
          <a:xfrm>
            <a:off x="413027" y="1116875"/>
            <a:ext cx="8486299" cy="372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606625" y="581675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vaccine approval </a:t>
            </a:r>
            <a:endParaRPr sz="1940"/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0" l="0" r="0" t="6629"/>
          <a:stretch/>
        </p:blipFill>
        <p:spPr>
          <a:xfrm>
            <a:off x="735825" y="1116875"/>
            <a:ext cx="7304724" cy="387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606625" y="581675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the pandemic </a:t>
            </a:r>
            <a:endParaRPr sz="1940"/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0" t="6733"/>
          <a:stretch/>
        </p:blipFill>
        <p:spPr>
          <a:xfrm>
            <a:off x="391525" y="1116875"/>
            <a:ext cx="8099101" cy="3874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the geography and politics </a:t>
            </a:r>
            <a:endParaRPr sz="1940"/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3">
            <a:alphaModFix/>
          </a:blip>
          <a:srcRect b="0" l="0" r="0" t="6200"/>
          <a:stretch/>
        </p:blipFill>
        <p:spPr>
          <a:xfrm>
            <a:off x="214950" y="1305075"/>
            <a:ext cx="8659501" cy="3761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tweets FOR vaccination</a:t>
            </a:r>
            <a:endParaRPr sz="1940"/>
          </a:p>
        </p:txBody>
      </p:sp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0" l="0" r="0" t="5793"/>
          <a:stretch/>
        </p:blipFill>
        <p:spPr>
          <a:xfrm>
            <a:off x="152400" y="1259000"/>
            <a:ext cx="8676000" cy="3732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tweets against vaccination</a:t>
            </a:r>
            <a:endParaRPr sz="1940"/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6191"/>
          <a:stretch/>
        </p:blipFill>
        <p:spPr>
          <a:xfrm>
            <a:off x="275225" y="1182225"/>
            <a:ext cx="8568526" cy="3808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R&amp;D</a:t>
            </a:r>
            <a:endParaRPr sz="1940"/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3">
            <a:alphaModFix/>
          </a:blip>
          <a:srcRect b="0" l="0" r="0" t="5793"/>
          <a:stretch/>
        </p:blipFill>
        <p:spPr>
          <a:xfrm>
            <a:off x="522450" y="963325"/>
            <a:ext cx="8099100" cy="395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2845225" y="18425"/>
            <a:ext cx="442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Research Model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332575" y="1122450"/>
            <a:ext cx="1793370" cy="742525"/>
          </a:xfrm>
          <a:prstGeom prst="flowChartPunchedTape">
            <a:avLst/>
          </a:prstGeom>
          <a:solidFill>
            <a:srgbClr val="CCA67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229260" y="1985500"/>
            <a:ext cx="1793370" cy="742525"/>
          </a:xfrm>
          <a:prstGeom prst="flowChartPunchedTape">
            <a:avLst/>
          </a:prstGeom>
          <a:solidFill>
            <a:srgbClr val="CCA67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125945" y="2943025"/>
            <a:ext cx="1793370" cy="792600"/>
          </a:xfrm>
          <a:prstGeom prst="flowChartPunchedTape">
            <a:avLst/>
          </a:prstGeom>
          <a:solidFill>
            <a:srgbClr val="CCA67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022630" y="3950613"/>
            <a:ext cx="1793370" cy="742525"/>
          </a:xfrm>
          <a:prstGeom prst="flowChartPunchedTape">
            <a:avLst/>
          </a:prstGeom>
          <a:solidFill>
            <a:srgbClr val="CCA67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2294649" y="1234488"/>
            <a:ext cx="32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Data retrieval from Panacea Lab </a:t>
            </a:r>
            <a:endParaRPr b="1" sz="1200">
              <a:highlight>
                <a:srgbClr val="FFFFFF"/>
              </a:highlight>
            </a:endParaRPr>
          </a:p>
        </p:txBody>
      </p:sp>
      <p:cxnSp>
        <p:nvCxnSpPr>
          <p:cNvPr id="111" name="Google Shape;111;p16"/>
          <p:cNvCxnSpPr>
            <a:stCxn id="106" idx="2"/>
            <a:endCxn id="107" idx="1"/>
          </p:cNvCxnSpPr>
          <p:nvPr/>
        </p:nvCxnSpPr>
        <p:spPr>
          <a:xfrm>
            <a:off x="1229260" y="1790722"/>
            <a:ext cx="0" cy="566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6"/>
          <p:cNvCxnSpPr>
            <a:stCxn id="107" idx="2"/>
            <a:endCxn id="108" idx="1"/>
          </p:cNvCxnSpPr>
          <p:nvPr/>
        </p:nvCxnSpPr>
        <p:spPr>
          <a:xfrm>
            <a:off x="2125945" y="2653773"/>
            <a:ext cx="0" cy="685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>
            <a:stCxn id="108" idx="2"/>
            <a:endCxn id="109" idx="1"/>
          </p:cNvCxnSpPr>
          <p:nvPr/>
        </p:nvCxnSpPr>
        <p:spPr>
          <a:xfrm>
            <a:off x="3022630" y="3656365"/>
            <a:ext cx="0" cy="66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/>
        </p:nvSpPr>
        <p:spPr>
          <a:xfrm>
            <a:off x="3202927" y="1996363"/>
            <a:ext cx="41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Data cleaning : Individual vs Organisation filtering, Vaccine related tweets filtering </a:t>
            </a:r>
            <a:endParaRPr b="1" sz="1200"/>
          </a:p>
        </p:txBody>
      </p:sp>
      <p:sp>
        <p:nvSpPr>
          <p:cNvPr id="115" name="Google Shape;115;p16"/>
          <p:cNvSpPr txBox="1"/>
          <p:nvPr/>
        </p:nvSpPr>
        <p:spPr>
          <a:xfrm>
            <a:off x="4060848" y="3065900"/>
            <a:ext cx="415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Sentiment analysis using VADER and BERT</a:t>
            </a:r>
            <a:endParaRPr b="1" sz="1200">
              <a:highlight>
                <a:srgbClr val="FFFFFF"/>
              </a:highlight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287785" y="4152550"/>
            <a:ext cx="31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Used LDA and Anchored Corex to group tweets into topics</a:t>
            </a:r>
            <a:endParaRPr b="1"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vaccination status</a:t>
            </a:r>
            <a:endParaRPr sz="1940"/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3">
            <a:alphaModFix/>
          </a:blip>
          <a:srcRect b="0" l="0" r="0" t="6059"/>
          <a:stretch/>
        </p:blipFill>
        <p:spPr>
          <a:xfrm>
            <a:off x="441013" y="1040100"/>
            <a:ext cx="8430326" cy="3816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healthcare workers</a:t>
            </a:r>
            <a:endParaRPr sz="194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3">
            <a:alphaModFix/>
          </a:blip>
          <a:srcRect b="0" l="0" r="0" t="5793"/>
          <a:stretch/>
        </p:blipFill>
        <p:spPr>
          <a:xfrm>
            <a:off x="352000" y="1289725"/>
            <a:ext cx="8476400" cy="37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Weekly sentiment analysis for tweets related to side effects</a:t>
            </a:r>
            <a:endParaRPr sz="1940"/>
          </a:p>
        </p:txBody>
      </p:sp>
      <p:pic>
        <p:nvPicPr>
          <p:cNvPr id="356" name="Google Shape;356;p54"/>
          <p:cNvPicPr preferRelativeResize="0"/>
          <p:nvPr/>
        </p:nvPicPr>
        <p:blipFill rotWithShape="1">
          <a:blip r:embed="rId3">
            <a:alphaModFix/>
          </a:blip>
          <a:srcRect b="0" l="0" r="0" t="7002"/>
          <a:stretch/>
        </p:blipFill>
        <p:spPr>
          <a:xfrm>
            <a:off x="444125" y="1040100"/>
            <a:ext cx="8430326" cy="387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1700"/>
            <a:ext cx="3173528" cy="31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475" y="2006250"/>
            <a:ext cx="4743125" cy="234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55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BERT (semi-supervised)</a:t>
            </a:r>
            <a:endParaRPr sz="194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BERT (output)</a:t>
            </a:r>
            <a:endParaRPr sz="1940"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3" y="1192500"/>
            <a:ext cx="8201387" cy="379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BERT: Average Sentiments across week</a:t>
            </a:r>
            <a:endParaRPr sz="1940"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625" y="1438475"/>
            <a:ext cx="6226750" cy="3552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606625" y="504900"/>
            <a:ext cx="809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BERT: Proportion of tweets</a:t>
            </a:r>
            <a:endParaRPr sz="1940"/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50" y="1294825"/>
            <a:ext cx="6430699" cy="3648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7" name="Google Shape;387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has impacted millions of individuals throughout the world, and our study reveals how popular topics and sentiments are changing among Twitter users.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Government entities, health care organizations, companies, and leaders working to prevent the COVID-19 epidemic may learn about broader public opinion by assessing changing opinions and trends surrounding a variety of topics. This will enable them to make changes and take corrective actions to prevent the spread of COVID-19.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100"/>
              <a:t>Thank you!</a:t>
            </a:r>
            <a:endParaRPr sz="6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DATA AT EVERY STEP</a:t>
            </a:r>
            <a:endParaRPr/>
          </a:p>
        </p:txBody>
      </p:sp>
      <p:graphicFrame>
        <p:nvGraphicFramePr>
          <p:cNvPr id="122" name="Google Shape;122;p17"/>
          <p:cNvGraphicFramePr/>
          <p:nvPr/>
        </p:nvGraphicFramePr>
        <p:xfrm>
          <a:off x="662575" y="229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{4F9F9CC4-4269-44A7-B5D4-6BA29313F26B}</a:tableStyleId>
              </a:tblPr>
              <a:tblGrid>
                <a:gridCol w="3938100"/>
                <a:gridCol w="3938100"/>
              </a:tblGrid>
              <a:tr h="4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tweets per 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52,82,992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TWEET_ID FILTERING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45,242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IND_ORG FILTERING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34,474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VACCINE FILTERING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1006975" y="504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 from 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Panacea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Lab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10152" l="0" r="0" t="0"/>
          <a:stretch/>
        </p:blipFill>
        <p:spPr>
          <a:xfrm>
            <a:off x="325800" y="1298700"/>
            <a:ext cx="8492400" cy="362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830000" y="560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available inside one day’s data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800" y="1665150"/>
            <a:ext cx="8515099" cy="310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37325" y="566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Hydrator : </a:t>
            </a:r>
            <a:r>
              <a:rPr lang="en"/>
              <a:t>Retrieving</a:t>
            </a:r>
            <a:r>
              <a:rPr lang="en"/>
              <a:t> </a:t>
            </a:r>
            <a:r>
              <a:rPr lang="en"/>
              <a:t>twitter</a:t>
            </a:r>
            <a:r>
              <a:rPr lang="en"/>
              <a:t> data using tweet ID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00" y="1240300"/>
            <a:ext cx="3944651" cy="37167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1075" y="1240300"/>
            <a:ext cx="3944650" cy="3716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75" y="1397200"/>
            <a:ext cx="8792050" cy="36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2625500" y="0"/>
            <a:ext cx="265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Snapshot of the data: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